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9" r:id="rId13"/>
    <p:sldId id="270" r:id="rId14"/>
    <p:sldId id="267" r:id="rId15"/>
    <p:sldId id="271" r:id="rId16"/>
    <p:sldId id="272" r:id="rId17"/>
    <p:sldId id="273" r:id="rId18"/>
    <p:sldId id="278" r:id="rId19"/>
    <p:sldId id="274" r:id="rId20"/>
    <p:sldId id="275" r:id="rId21"/>
    <p:sldId id="276" r:id="rId22"/>
    <p:sldId id="279" r:id="rId23"/>
    <p:sldId id="277" r:id="rId24"/>
    <p:sldId id="280"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7" d="100"/>
          <a:sy n="67" d="100"/>
        </p:scale>
        <p:origin x="644" y="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8C2B6FF5-4A13-4644-8C9C-24114DAFAEE0}" type="datetimeFigureOut">
              <a:rPr lang="en-US" smtClean="0"/>
              <a:t>12/4/2021</a:t>
            </a:fld>
            <a:endParaRPr lang="en-US"/>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2F6A6C7C-E320-4877-B706-7492AACD40B4}" type="slidenum">
              <a:rPr lang="en-US" smtClean="0"/>
              <a:t>‹#›</a:t>
            </a:fld>
            <a:endParaRPr lang="en-US"/>
          </a:p>
        </p:txBody>
      </p:sp>
    </p:spTree>
    <p:extLst>
      <p:ext uri="{BB962C8B-B14F-4D97-AF65-F5344CB8AC3E}">
        <p14:creationId xmlns:p14="http://schemas.microsoft.com/office/powerpoint/2010/main" val="4205727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C2B6FF5-4A13-4644-8C9C-24114DAFAEE0}" type="datetimeFigureOut">
              <a:rPr lang="en-US" smtClean="0"/>
              <a:t>12/4/2021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F6A6C7C-E320-4877-B706-7492AACD40B4}" type="slidenum">
              <a:rPr lang="en-US" smtClean="0"/>
              <a:t>‹#›</a:t>
            </a:fld>
            <a:endParaRPr lang="en-US"/>
          </a:p>
        </p:txBody>
      </p:sp>
    </p:spTree>
    <p:extLst>
      <p:ext uri="{BB962C8B-B14F-4D97-AF65-F5344CB8AC3E}">
        <p14:creationId xmlns:p14="http://schemas.microsoft.com/office/powerpoint/2010/main" val="29157261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8C2B6FF5-4A13-4644-8C9C-24114DAFAEE0}" type="datetimeFigureOut">
              <a:rPr lang="en-US" smtClean="0"/>
              <a:t>12/4/2021</a:t>
            </a:fld>
            <a:endParaRPr lang="en-US"/>
          </a:p>
        </p:txBody>
      </p:sp>
      <p:sp>
        <p:nvSpPr>
          <p:cNvPr id="5" name="Footer Placeholder 4"/>
          <p:cNvSpPr>
            <a:spLocks noGrp="1"/>
          </p:cNvSpPr>
          <p:nvPr>
            <p:ph type="ftr" sz="quarter" idx="11"/>
          </p:nvPr>
        </p:nvSpPr>
        <p:spPr>
          <a:xfrm>
            <a:off x="774923" y="5951811"/>
            <a:ext cx="7896279" cy="365125"/>
          </a:xfrm>
        </p:spPr>
        <p:txBody>
          <a:bodyPr/>
          <a:lstStyle/>
          <a:p>
            <a:endParaRPr lang="en-US"/>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2F6A6C7C-E320-4877-B706-7492AACD40B4}" type="slidenum">
              <a:rPr lang="en-US" smtClean="0"/>
              <a:t>‹#›</a:t>
            </a:fld>
            <a:endParaRPr lang="en-US"/>
          </a:p>
        </p:txBody>
      </p:sp>
    </p:spTree>
    <p:extLst>
      <p:ext uri="{BB962C8B-B14F-4D97-AF65-F5344CB8AC3E}">
        <p14:creationId xmlns:p14="http://schemas.microsoft.com/office/powerpoint/2010/main" val="22796244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C2B6FF5-4A13-4644-8C9C-24114DAFAEE0}" type="datetimeFigureOut">
              <a:rPr lang="en-US" smtClean="0"/>
              <a:t>12/4/2021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0558300" y="5956137"/>
            <a:ext cx="1052508" cy="365125"/>
          </a:xfrm>
        </p:spPr>
        <p:txBody>
          <a:bodyPr/>
          <a:lstStyle/>
          <a:p>
            <a:fld id="{2F6A6C7C-E320-4877-B706-7492AACD40B4}" type="slidenum">
              <a:rPr lang="en-US" smtClean="0"/>
              <a:t>‹#›</a:t>
            </a:fld>
            <a:endParaRPr lang="en-US"/>
          </a:p>
        </p:txBody>
      </p:sp>
    </p:spTree>
    <p:extLst>
      <p:ext uri="{BB962C8B-B14F-4D97-AF65-F5344CB8AC3E}">
        <p14:creationId xmlns:p14="http://schemas.microsoft.com/office/powerpoint/2010/main" val="3632729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8C2B6FF5-4A13-4644-8C9C-24114DAFAEE0}" type="datetimeFigureOut">
              <a:rPr lang="en-US" smtClean="0"/>
              <a:t>12/4/2021</a:t>
            </a:fld>
            <a:endParaRPr lang="en-US"/>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2F6A6C7C-E320-4877-B706-7492AACD40B4}" type="slidenum">
              <a:rPr lang="en-US" smtClean="0"/>
              <a:t>‹#›</a:t>
            </a:fld>
            <a:endParaRPr lang="en-US"/>
          </a:p>
        </p:txBody>
      </p:sp>
    </p:spTree>
    <p:extLst>
      <p:ext uri="{BB962C8B-B14F-4D97-AF65-F5344CB8AC3E}">
        <p14:creationId xmlns:p14="http://schemas.microsoft.com/office/powerpoint/2010/main" val="125851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C2B6FF5-4A13-4644-8C9C-24114DAFAEE0}" type="datetimeFigureOut">
              <a:rPr lang="en-US" smtClean="0"/>
              <a:t>12/4/2021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F6A6C7C-E320-4877-B706-7492AACD40B4}" type="slidenum">
              <a:rPr lang="en-US" smtClean="0"/>
              <a:t>‹#›</a:t>
            </a:fld>
            <a:endParaRPr lang="en-US"/>
          </a:p>
        </p:txBody>
      </p:sp>
    </p:spTree>
    <p:extLst>
      <p:ext uri="{BB962C8B-B14F-4D97-AF65-F5344CB8AC3E}">
        <p14:creationId xmlns:p14="http://schemas.microsoft.com/office/powerpoint/2010/main" val="3976467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C2B6FF5-4A13-4644-8C9C-24114DAFAEE0}" type="datetimeFigureOut">
              <a:rPr lang="en-US" smtClean="0"/>
              <a:t>12/4/2021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F6A6C7C-E320-4877-B706-7492AACD40B4}" type="slidenum">
              <a:rPr lang="en-US" smtClean="0"/>
              <a:t>‹#›</a:t>
            </a:fld>
            <a:endParaRPr lang="en-US"/>
          </a:p>
        </p:txBody>
      </p:sp>
    </p:spTree>
    <p:extLst>
      <p:ext uri="{BB962C8B-B14F-4D97-AF65-F5344CB8AC3E}">
        <p14:creationId xmlns:p14="http://schemas.microsoft.com/office/powerpoint/2010/main" val="36423465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C2B6FF5-4A13-4644-8C9C-24114DAFAEE0}" type="datetimeFigureOut">
              <a:rPr lang="en-US" smtClean="0"/>
              <a:t>12/4/2021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F6A6C7C-E320-4877-B706-7492AACD40B4}" type="slidenum">
              <a:rPr lang="en-US" smtClean="0"/>
              <a:t>‹#›</a:t>
            </a:fld>
            <a:endParaRPr lang="en-US"/>
          </a:p>
        </p:txBody>
      </p:sp>
    </p:spTree>
    <p:extLst>
      <p:ext uri="{BB962C8B-B14F-4D97-AF65-F5344CB8AC3E}">
        <p14:creationId xmlns:p14="http://schemas.microsoft.com/office/powerpoint/2010/main" val="26280732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C2B6FF5-4A13-4644-8C9C-24114DAFAEE0}" type="datetimeFigureOut">
              <a:rPr lang="en-US" smtClean="0"/>
              <a:t>12/4/2021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F6A6C7C-E320-4877-B706-7492AACD40B4}" type="slidenum">
              <a:rPr lang="en-US" smtClean="0"/>
              <a:t>‹#›</a:t>
            </a:fld>
            <a:endParaRPr lang="en-US"/>
          </a:p>
        </p:txBody>
      </p:sp>
    </p:spTree>
    <p:extLst>
      <p:ext uri="{BB962C8B-B14F-4D97-AF65-F5344CB8AC3E}">
        <p14:creationId xmlns:p14="http://schemas.microsoft.com/office/powerpoint/2010/main" val="13031314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8C2B6FF5-4A13-4644-8C9C-24114DAFAEE0}" type="datetimeFigureOut">
              <a:rPr lang="en-US" smtClean="0"/>
              <a:t>12/4/2021</a:t>
            </a:fld>
            <a:endParaRPr lang="en-US"/>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2F6A6C7C-E320-4877-B706-7492AACD40B4}" type="slidenum">
              <a:rPr lang="en-US" smtClean="0"/>
              <a:t>‹#›</a:t>
            </a:fld>
            <a:endParaRPr lang="en-US"/>
          </a:p>
        </p:txBody>
      </p:sp>
    </p:spTree>
    <p:extLst>
      <p:ext uri="{BB962C8B-B14F-4D97-AF65-F5344CB8AC3E}">
        <p14:creationId xmlns:p14="http://schemas.microsoft.com/office/powerpoint/2010/main" val="15415896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8C2B6FF5-4A13-4644-8C9C-24114DAFAEE0}" type="datetimeFigureOut">
              <a:rPr lang="en-US" smtClean="0"/>
              <a:t>12/4/2021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F6A6C7C-E320-4877-B706-7492AACD40B4}" type="slidenum">
              <a:rPr lang="en-US" smtClean="0"/>
              <a:t>‹#›</a:t>
            </a:fld>
            <a:endParaRPr lang="en-US"/>
          </a:p>
        </p:txBody>
      </p:sp>
    </p:spTree>
    <p:extLst>
      <p:ext uri="{BB962C8B-B14F-4D97-AF65-F5344CB8AC3E}">
        <p14:creationId xmlns:p14="http://schemas.microsoft.com/office/powerpoint/2010/main" val="12960976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8C2B6FF5-4A13-4644-8C9C-24114DAFAEE0}" type="datetimeFigureOut">
              <a:rPr lang="en-US" smtClean="0"/>
              <a:t>12/4/2021</a:t>
            </a:fld>
            <a:endParaRPr lang="en-US"/>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2F6A6C7C-E320-4877-B706-7492AACD40B4}" type="slidenum">
              <a:rPr lang="en-US" smtClean="0"/>
              <a:t>‹#›</a:t>
            </a:fld>
            <a:endParaRPr lang="en-US"/>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82519696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Naïve Bayes classifier</a:t>
            </a: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25237" y="2503056"/>
            <a:ext cx="10178472" cy="3916218"/>
          </a:xfrm>
        </p:spPr>
      </p:pic>
    </p:spTree>
    <p:extLst>
      <p:ext uri="{BB962C8B-B14F-4D97-AF65-F5344CB8AC3E}">
        <p14:creationId xmlns:p14="http://schemas.microsoft.com/office/powerpoint/2010/main" val="3581222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Restroom scenario</a:t>
            </a:r>
          </a:p>
        </p:txBody>
      </p:sp>
      <p:sp>
        <p:nvSpPr>
          <p:cNvPr id="3" name="Rectangle 2"/>
          <p:cNvSpPr/>
          <p:nvPr/>
        </p:nvSpPr>
        <p:spPr>
          <a:xfrm>
            <a:off x="575894" y="2862733"/>
            <a:ext cx="6096000" cy="2677656"/>
          </a:xfrm>
          <a:prstGeom prst="rect">
            <a:avLst/>
          </a:prstGeom>
        </p:spPr>
        <p:txBody>
          <a:bodyPr>
            <a:spAutoFit/>
          </a:bodyPr>
          <a:lstStyle/>
          <a:p>
            <a:pPr marL="285750" indent="-285750">
              <a:buFont typeface="Arial" panose="020B0604020202020204" pitchFamily="34" charset="0"/>
              <a:buChar char="•"/>
            </a:pPr>
            <a:r>
              <a:rPr lang="en-US" sz="2400" dirty="0"/>
              <a:t>P(Woman) = Total # women / Total # people</a:t>
            </a:r>
          </a:p>
          <a:p>
            <a:r>
              <a:rPr lang="en-US" sz="2400" dirty="0"/>
              <a:t>			= 2/100</a:t>
            </a:r>
          </a:p>
          <a:p>
            <a:r>
              <a:rPr lang="en-US" sz="2400" dirty="0"/>
              <a:t>			= 0.02</a:t>
            </a:r>
          </a:p>
          <a:p>
            <a:endParaRPr lang="en-US" sz="2400" dirty="0"/>
          </a:p>
          <a:p>
            <a:pPr marL="285750" indent="-285750">
              <a:buFont typeface="Arial" panose="020B0604020202020204" pitchFamily="34" charset="0"/>
              <a:buChar char="•"/>
            </a:pPr>
            <a:r>
              <a:rPr lang="en-US" sz="2400" dirty="0"/>
              <a:t>P(Man) = Total # men / Total # people</a:t>
            </a:r>
          </a:p>
          <a:p>
            <a:r>
              <a:rPr lang="en-US" sz="2400" dirty="0"/>
              <a:t>			= 98/100</a:t>
            </a:r>
          </a:p>
          <a:p>
            <a:r>
              <a:rPr lang="en-US" sz="2400" dirty="0"/>
              <a:t>			= 0.98</a:t>
            </a:r>
          </a:p>
        </p:txBody>
      </p:sp>
      <p:pic>
        <p:nvPicPr>
          <p:cNvPr id="4" name="Picture 3"/>
          <p:cNvPicPr>
            <a:picLocks noChangeAspect="1"/>
          </p:cNvPicPr>
          <p:nvPr/>
        </p:nvPicPr>
        <p:blipFill rotWithShape="1">
          <a:blip r:embed="rId2"/>
          <a:srcRect l="63367" t="29289" r="3033" b="12045"/>
          <a:stretch/>
        </p:blipFill>
        <p:spPr>
          <a:xfrm>
            <a:off x="7192449" y="2066544"/>
            <a:ext cx="4413061" cy="4334256"/>
          </a:xfrm>
          <a:prstGeom prst="rect">
            <a:avLst/>
          </a:prstGeom>
        </p:spPr>
      </p:pic>
    </p:spTree>
    <p:extLst>
      <p:ext uri="{BB962C8B-B14F-4D97-AF65-F5344CB8AC3E}">
        <p14:creationId xmlns:p14="http://schemas.microsoft.com/office/powerpoint/2010/main" val="15601071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Conditional probabilities(Extra information)</a:t>
            </a:r>
          </a:p>
        </p:txBody>
      </p:sp>
      <p:sp>
        <p:nvSpPr>
          <p:cNvPr id="3" name="Content Placeholder 2"/>
          <p:cNvSpPr>
            <a:spLocks noGrp="1"/>
          </p:cNvSpPr>
          <p:nvPr>
            <p:ph idx="1"/>
          </p:nvPr>
        </p:nvSpPr>
        <p:spPr/>
        <p:txBody>
          <a:bodyPr/>
          <a:lstStyle/>
          <a:p>
            <a:r>
              <a:rPr lang="en-US" dirty="0"/>
              <a:t>P (long hair | woman ) = If I know that the person is woman, what is the probability that the person has a long hair?</a:t>
            </a:r>
          </a:p>
          <a:p>
            <a:pPr marL="0" indent="0">
              <a:buNone/>
            </a:pPr>
            <a:endParaRPr lang="en-US" dirty="0"/>
          </a:p>
          <a:p>
            <a:pPr marL="0" indent="0">
              <a:buNone/>
            </a:pPr>
            <a:r>
              <a:rPr lang="en-US" dirty="0"/>
              <a:t>P(long hair | woman )    = # women with long hair / # of women</a:t>
            </a:r>
          </a:p>
          <a:p>
            <a:pPr marL="0" indent="0">
              <a:buNone/>
            </a:pPr>
            <a:r>
              <a:rPr lang="en-US" dirty="0"/>
              <a:t>					=  25/ 50 = 0.5</a:t>
            </a:r>
          </a:p>
          <a:p>
            <a:r>
              <a:rPr lang="en-US" dirty="0"/>
              <a:t>For the restroom scenario</a:t>
            </a:r>
          </a:p>
          <a:p>
            <a:pPr marL="0" indent="0">
              <a:buNone/>
            </a:pPr>
            <a:r>
              <a:rPr lang="en-US" dirty="0"/>
              <a:t>P(long hair | woman ) = 1 / 2 = 0.5</a:t>
            </a:r>
          </a:p>
        </p:txBody>
      </p:sp>
    </p:spTree>
    <p:extLst>
      <p:ext uri="{BB962C8B-B14F-4D97-AF65-F5344CB8AC3E}">
        <p14:creationId xmlns:p14="http://schemas.microsoft.com/office/powerpoint/2010/main" val="5315207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Conditional probabilities</a:t>
            </a:r>
          </a:p>
        </p:txBody>
      </p:sp>
      <p:pic>
        <p:nvPicPr>
          <p:cNvPr id="4" name="Picture 3"/>
          <p:cNvPicPr>
            <a:picLocks noChangeAspect="1"/>
          </p:cNvPicPr>
          <p:nvPr/>
        </p:nvPicPr>
        <p:blipFill>
          <a:blip r:embed="rId2"/>
          <a:stretch>
            <a:fillRect/>
          </a:stretch>
        </p:blipFill>
        <p:spPr>
          <a:xfrm>
            <a:off x="837224" y="1975104"/>
            <a:ext cx="9660088" cy="4360858"/>
          </a:xfrm>
          <a:prstGeom prst="rect">
            <a:avLst/>
          </a:prstGeom>
        </p:spPr>
      </p:pic>
    </p:spTree>
    <p:extLst>
      <p:ext uri="{BB962C8B-B14F-4D97-AF65-F5344CB8AC3E}">
        <p14:creationId xmlns:p14="http://schemas.microsoft.com/office/powerpoint/2010/main" val="6893111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pPr marL="0" indent="0">
              <a:buNone/>
            </a:pPr>
            <a:r>
              <a:rPr lang="en-US" dirty="0"/>
              <a:t>What is the probability that the person has both short hair and is a woman</a:t>
            </a:r>
          </a:p>
          <a:p>
            <a:pPr marL="0" indent="0">
              <a:buNone/>
            </a:pPr>
            <a:r>
              <a:rPr lang="en-US" dirty="0"/>
              <a:t>P(Woman and short hair) = P(Woman)*P(Short Hair | woman)</a:t>
            </a:r>
          </a:p>
          <a:p>
            <a:pPr marL="0" indent="0">
              <a:buNone/>
            </a:pPr>
            <a:r>
              <a:rPr lang="en-US" dirty="0"/>
              <a:t>					    = 0.5*0.5 = 0.25</a:t>
            </a:r>
          </a:p>
          <a:p>
            <a:pPr marL="0" indent="0">
              <a:buNone/>
            </a:pPr>
            <a:endParaRPr lang="en-US" dirty="0"/>
          </a:p>
          <a:p>
            <a:pPr marL="0" indent="0">
              <a:buNone/>
            </a:pPr>
            <a:r>
              <a:rPr lang="en-US" dirty="0"/>
              <a:t>For men’s restroom scenario.</a:t>
            </a:r>
          </a:p>
          <a:p>
            <a:pPr marL="0" indent="0">
              <a:buNone/>
            </a:pPr>
            <a:r>
              <a:rPr lang="en-US" dirty="0"/>
              <a:t>P(Man and long hair) = P(Man)*P(Long hair | Man)</a:t>
            </a:r>
          </a:p>
          <a:p>
            <a:pPr marL="0" indent="0">
              <a:buNone/>
            </a:pPr>
            <a:r>
              <a:rPr lang="en-US" dirty="0"/>
              <a:t>					= 0.98*0.04 = 0.392</a:t>
            </a:r>
          </a:p>
        </p:txBody>
      </p:sp>
    </p:spTree>
    <p:extLst>
      <p:ext uri="{BB962C8B-B14F-4D97-AF65-F5344CB8AC3E}">
        <p14:creationId xmlns:p14="http://schemas.microsoft.com/office/powerpoint/2010/main" val="35086334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Joint probabilities</a:t>
            </a:r>
          </a:p>
        </p:txBody>
      </p:sp>
      <p:pic>
        <p:nvPicPr>
          <p:cNvPr id="3" name="Picture 2"/>
          <p:cNvPicPr>
            <a:picLocks noChangeAspect="1"/>
          </p:cNvPicPr>
          <p:nvPr/>
        </p:nvPicPr>
        <p:blipFill>
          <a:blip r:embed="rId2"/>
          <a:stretch>
            <a:fillRect/>
          </a:stretch>
        </p:blipFill>
        <p:spPr>
          <a:xfrm>
            <a:off x="1811547" y="1979761"/>
            <a:ext cx="8131834" cy="4574157"/>
          </a:xfrm>
          <a:prstGeom prst="rect">
            <a:avLst/>
          </a:prstGeom>
        </p:spPr>
      </p:pic>
    </p:spTree>
    <p:extLst>
      <p:ext uri="{BB962C8B-B14F-4D97-AF65-F5344CB8AC3E}">
        <p14:creationId xmlns:p14="http://schemas.microsoft.com/office/powerpoint/2010/main" val="10145712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Bayes theorem</a:t>
            </a:r>
          </a:p>
        </p:txBody>
      </p:sp>
      <p:sp>
        <p:nvSpPr>
          <p:cNvPr id="3" name="Content Placeholder 2"/>
          <p:cNvSpPr>
            <a:spLocks noGrp="1"/>
          </p:cNvSpPr>
          <p:nvPr>
            <p:ph idx="1"/>
          </p:nvPr>
        </p:nvSpPr>
        <p:spPr/>
        <p:txBody>
          <a:bodyPr/>
          <a:lstStyle/>
          <a:p>
            <a:pPr marL="342900" indent="-342900">
              <a:buFont typeface="+mj-lt"/>
              <a:buAutoNum type="arabicPeriod"/>
            </a:pPr>
            <a:r>
              <a:rPr lang="en-US" dirty="0"/>
              <a:t>P( Man and Long Hair) = P(Long Hair)*P(Man| Long Hair)</a:t>
            </a:r>
          </a:p>
          <a:p>
            <a:pPr marL="342900" indent="-342900">
              <a:buFont typeface="+mj-lt"/>
              <a:buAutoNum type="arabicPeriod"/>
            </a:pPr>
            <a:r>
              <a:rPr lang="en-US" dirty="0"/>
              <a:t>P( Long Hair and Man) = P( Man) * P (Long Hair | Man)</a:t>
            </a:r>
          </a:p>
          <a:p>
            <a:pPr marL="0" indent="0">
              <a:buNone/>
            </a:pPr>
            <a:endParaRPr lang="en-US" dirty="0"/>
          </a:p>
          <a:p>
            <a:pPr marL="0" indent="0">
              <a:buNone/>
            </a:pPr>
            <a:r>
              <a:rPr lang="en-US" dirty="0"/>
              <a:t>Now, logically #1 and #2 mean the same thing</a:t>
            </a:r>
          </a:p>
          <a:p>
            <a:pPr marL="0" indent="0">
              <a:buNone/>
            </a:pPr>
            <a:endParaRPr lang="en-US" dirty="0"/>
          </a:p>
          <a:p>
            <a:pPr marL="0" indent="0">
              <a:buNone/>
            </a:pPr>
            <a:r>
              <a:rPr lang="en-US" dirty="0"/>
              <a:t>So, P(Long Hair)*P(Man| Long Hair) = P( Man) * P (Long Hair | Man)</a:t>
            </a:r>
          </a:p>
          <a:p>
            <a:pPr marL="0" indent="0">
              <a:buNone/>
            </a:pPr>
            <a:r>
              <a:rPr lang="en-US" dirty="0"/>
              <a:t>P( man | long hair) = P( Man) * P (Long Hair | Man) / P( long hair)</a:t>
            </a:r>
          </a:p>
          <a:p>
            <a:pPr marL="0" indent="0">
              <a:buNone/>
            </a:pP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7163" y="5079158"/>
            <a:ext cx="3865417" cy="1244181"/>
          </a:xfrm>
          <a:prstGeom prst="rect">
            <a:avLst/>
          </a:prstGeom>
        </p:spPr>
      </p:pic>
    </p:spTree>
    <p:extLst>
      <p:ext uri="{BB962C8B-B14F-4D97-AF65-F5344CB8AC3E}">
        <p14:creationId xmlns:p14="http://schemas.microsoft.com/office/powerpoint/2010/main" val="7205096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19050"/>
            <a:ext cx="12192000" cy="6858000"/>
          </a:xfrm>
          <a:prstGeom prst="rect">
            <a:avLst/>
          </a:prstGeom>
        </p:spPr>
      </p:pic>
    </p:spTree>
    <p:extLst>
      <p:ext uri="{BB962C8B-B14F-4D97-AF65-F5344CB8AC3E}">
        <p14:creationId xmlns:p14="http://schemas.microsoft.com/office/powerpoint/2010/main" val="11812702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www.saedsayad.com/images/naive_bayes_dat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4682" y="831274"/>
            <a:ext cx="7483642" cy="538898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8128000" y="1182255"/>
            <a:ext cx="3666836" cy="646331"/>
          </a:xfrm>
          <a:prstGeom prst="rect">
            <a:avLst/>
          </a:prstGeom>
          <a:noFill/>
        </p:spPr>
        <p:txBody>
          <a:bodyPr wrap="square" rtlCol="0">
            <a:spAutoFit/>
          </a:bodyPr>
          <a:lstStyle/>
          <a:p>
            <a:r>
              <a:rPr lang="en-US" dirty="0"/>
              <a:t>Q. What is the probability that one should play golf given that it is sunny?</a:t>
            </a:r>
          </a:p>
        </p:txBody>
      </p:sp>
      <p:sp>
        <p:nvSpPr>
          <p:cNvPr id="5" name="TextBox 4"/>
          <p:cNvSpPr txBox="1"/>
          <p:nvPr/>
        </p:nvSpPr>
        <p:spPr>
          <a:xfrm>
            <a:off x="8178801" y="2904843"/>
            <a:ext cx="3666836" cy="369332"/>
          </a:xfrm>
          <a:prstGeom prst="rect">
            <a:avLst/>
          </a:prstGeom>
          <a:noFill/>
        </p:spPr>
        <p:txBody>
          <a:bodyPr wrap="square" rtlCol="0">
            <a:spAutoFit/>
          </a:bodyPr>
          <a:lstStyle/>
          <a:p>
            <a:r>
              <a:rPr lang="en-US" dirty="0"/>
              <a:t>Hint : Use Bayes Theorem</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78801" y="3952323"/>
            <a:ext cx="2900859" cy="933714"/>
          </a:xfrm>
          <a:prstGeom prst="rect">
            <a:avLst/>
          </a:prstGeom>
        </p:spPr>
      </p:pic>
    </p:spTree>
    <p:extLst>
      <p:ext uri="{BB962C8B-B14F-4D97-AF65-F5344CB8AC3E}">
        <p14:creationId xmlns:p14="http://schemas.microsoft.com/office/powerpoint/2010/main" val="31026063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66801" y="2406079"/>
            <a:ext cx="7439889" cy="584775"/>
          </a:xfrm>
          <a:prstGeom prst="rect">
            <a:avLst/>
          </a:prstGeom>
          <a:noFill/>
        </p:spPr>
        <p:txBody>
          <a:bodyPr wrap="square" rtlCol="0">
            <a:spAutoFit/>
          </a:bodyPr>
          <a:lstStyle/>
          <a:p>
            <a:r>
              <a:rPr lang="en-US" sz="3200" dirty="0"/>
              <a:t>P(Yes | Sunny) =   P( Sunny | Yes) . P(Yes)</a:t>
            </a:r>
          </a:p>
        </p:txBody>
      </p:sp>
      <p:cxnSp>
        <p:nvCxnSpPr>
          <p:cNvPr id="4" name="Straight Connector 3"/>
          <p:cNvCxnSpPr/>
          <p:nvPr/>
        </p:nvCxnSpPr>
        <p:spPr>
          <a:xfrm>
            <a:off x="4128658" y="3061737"/>
            <a:ext cx="3860797" cy="0"/>
          </a:xfrm>
          <a:prstGeom prst="line">
            <a:avLst/>
          </a:prstGeom>
        </p:spPr>
        <p:style>
          <a:lnRef idx="2">
            <a:schemeClr val="dk1"/>
          </a:lnRef>
          <a:fillRef idx="0">
            <a:schemeClr val="dk1"/>
          </a:fillRef>
          <a:effectRef idx="1">
            <a:schemeClr val="dk1"/>
          </a:effectRef>
          <a:fontRef idx="minor">
            <a:schemeClr val="tx1"/>
          </a:fontRef>
        </p:style>
      </p:cxnSp>
      <p:sp>
        <p:nvSpPr>
          <p:cNvPr id="5" name="TextBox 4"/>
          <p:cNvSpPr txBox="1"/>
          <p:nvPr/>
        </p:nvSpPr>
        <p:spPr>
          <a:xfrm>
            <a:off x="5264730" y="3067969"/>
            <a:ext cx="2078182" cy="523220"/>
          </a:xfrm>
          <a:prstGeom prst="rect">
            <a:avLst/>
          </a:prstGeom>
          <a:noFill/>
        </p:spPr>
        <p:txBody>
          <a:bodyPr wrap="square" rtlCol="0">
            <a:spAutoFit/>
          </a:bodyPr>
          <a:lstStyle/>
          <a:p>
            <a:r>
              <a:rPr lang="en-US" sz="2800" dirty="0"/>
              <a:t>P(Sunny)</a:t>
            </a:r>
          </a:p>
        </p:txBody>
      </p:sp>
      <p:sp>
        <p:nvSpPr>
          <p:cNvPr id="7" name="Rectangle 6"/>
          <p:cNvSpPr/>
          <p:nvPr/>
        </p:nvSpPr>
        <p:spPr>
          <a:xfrm>
            <a:off x="738909" y="1911927"/>
            <a:ext cx="7675418" cy="212436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430869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15636" y="775852"/>
            <a:ext cx="8913091" cy="2308324"/>
          </a:xfrm>
          <a:prstGeom prst="rect">
            <a:avLst/>
          </a:prstGeom>
        </p:spPr>
        <p:txBody>
          <a:bodyPr wrap="square">
            <a:spAutoFit/>
          </a:bodyPr>
          <a:lstStyle/>
          <a:p>
            <a:r>
              <a:rPr lang="en-US" dirty="0">
                <a:solidFill>
                  <a:srgbClr val="000000"/>
                </a:solidFill>
                <a:latin typeface="Calibri" panose="020F0502020204030204" pitchFamily="34" charset="0"/>
              </a:rPr>
              <a:t>The posterior probability can be calculated by first, constructing a frequency table for each attribute against the target. Then, transforming the frequency tables to likelihood tables and finally use the Naive Bayesian equation to calculate the posterior probability for each class. The class with the highest posterior probability is the outcome of prediction.</a:t>
            </a:r>
          </a:p>
          <a:p>
            <a:endParaRPr lang="en-US" dirty="0">
              <a:solidFill>
                <a:srgbClr val="000000"/>
              </a:solidFill>
              <a:latin typeface="Calibri" panose="020F0502020204030204" pitchFamily="34" charset="0"/>
            </a:endParaRPr>
          </a:p>
          <a:p>
            <a:endParaRPr lang="en-US" dirty="0">
              <a:solidFill>
                <a:srgbClr val="000000"/>
              </a:solidFill>
              <a:latin typeface="Calibri" panose="020F0502020204030204" pitchFamily="34" charset="0"/>
            </a:endParaRPr>
          </a:p>
          <a:p>
            <a:r>
              <a:rPr lang="en-US" dirty="0">
                <a:solidFill>
                  <a:srgbClr val="000000"/>
                </a:solidFill>
                <a:latin typeface="Calibri" panose="020F0502020204030204" pitchFamily="34" charset="0"/>
              </a:rPr>
              <a:t>Example, given the data should we play on a sunny day or not?</a:t>
            </a:r>
          </a:p>
          <a:p>
            <a:r>
              <a:rPr lang="en-US" dirty="0">
                <a:solidFill>
                  <a:srgbClr val="000000"/>
                </a:solidFill>
                <a:latin typeface="Calibri" panose="020F0502020204030204" pitchFamily="34" charset="0"/>
              </a:rPr>
              <a:t> </a:t>
            </a:r>
            <a:endParaRPr lang="en-US" dirty="0"/>
          </a:p>
        </p:txBody>
      </p:sp>
      <p:pic>
        <p:nvPicPr>
          <p:cNvPr id="2050" name="Picture 2" descr="https://www.saedsayad.com/images/Bayes_3.png"/>
          <p:cNvPicPr>
            <a:picLocks noChangeAspect="1" noChangeArrowheads="1"/>
          </p:cNvPicPr>
          <p:nvPr/>
        </p:nvPicPr>
        <p:blipFill rotWithShape="1">
          <a:blip r:embed="rId2">
            <a:extLst>
              <a:ext uri="{28A0092B-C50C-407E-A947-70E740481C1C}">
                <a14:useLocalDpi xmlns:a14="http://schemas.microsoft.com/office/drawing/2010/main" val="0"/>
              </a:ext>
            </a:extLst>
          </a:blip>
          <a:srcRect b="51940"/>
          <a:stretch/>
        </p:blipFill>
        <p:spPr bwMode="auto">
          <a:xfrm>
            <a:off x="561974" y="2825558"/>
            <a:ext cx="8229762" cy="39262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75589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Answer this</a:t>
            </a:r>
          </a:p>
        </p:txBody>
      </p:sp>
      <p:sp>
        <p:nvSpPr>
          <p:cNvPr id="3" name="Content Placeholder 2"/>
          <p:cNvSpPr>
            <a:spLocks noGrp="1"/>
          </p:cNvSpPr>
          <p:nvPr>
            <p:ph idx="1"/>
          </p:nvPr>
        </p:nvSpPr>
        <p:spPr>
          <a:xfrm>
            <a:off x="504992" y="2476059"/>
            <a:ext cx="11029615" cy="3678303"/>
          </a:xfrm>
        </p:spPr>
        <p:txBody>
          <a:bodyPr/>
          <a:lstStyle/>
          <a:p>
            <a:pPr marL="0" indent="0">
              <a:buNone/>
            </a:pPr>
            <a:r>
              <a:rPr lang="en-US" sz="2400" dirty="0"/>
              <a:t>Sherish is 29. She is a LLB graduate and also majored in philosophy.  She likes to read about history and often has deep interested in studying racism and other forms discrimination that had happened in the medieval period. She is also a part of an NGO which works in the up </a:t>
            </a:r>
            <a:r>
              <a:rPr lang="en-US" sz="2400" dirty="0" err="1"/>
              <a:t>liftment</a:t>
            </a:r>
            <a:r>
              <a:rPr lang="en-US" sz="2400" dirty="0"/>
              <a:t> of rural women.</a:t>
            </a:r>
          </a:p>
          <a:p>
            <a:endParaRPr lang="en-US" sz="2400" dirty="0"/>
          </a:p>
          <a:p>
            <a:r>
              <a:rPr lang="en-US" sz="2400" dirty="0"/>
              <a:t>Sherish is a banker.</a:t>
            </a:r>
          </a:p>
          <a:p>
            <a:r>
              <a:rPr lang="en-US" sz="2400" dirty="0"/>
              <a:t>Sherish is a banker and also a feminist.</a:t>
            </a:r>
          </a:p>
          <a:p>
            <a:pPr marL="0" indent="0">
              <a:buNone/>
            </a:pPr>
            <a:endParaRPr lang="en-US" dirty="0"/>
          </a:p>
        </p:txBody>
      </p:sp>
      <p:pic>
        <p:nvPicPr>
          <p:cNvPr id="4" name="Picture 3"/>
          <p:cNvPicPr>
            <a:picLocks noChangeAspect="1"/>
          </p:cNvPicPr>
          <p:nvPr/>
        </p:nvPicPr>
        <p:blipFill>
          <a:blip r:embed="rId2"/>
          <a:stretch>
            <a:fillRect/>
          </a:stretch>
        </p:blipFill>
        <p:spPr>
          <a:xfrm>
            <a:off x="6019800" y="3352800"/>
            <a:ext cx="152400" cy="152400"/>
          </a:xfrm>
          <a:prstGeom prst="rect">
            <a:avLst/>
          </a:prstGeom>
        </p:spPr>
      </p:pic>
    </p:spTree>
    <p:extLst>
      <p:ext uri="{BB962C8B-B14F-4D97-AF65-F5344CB8AC3E}">
        <p14:creationId xmlns:p14="http://schemas.microsoft.com/office/powerpoint/2010/main" val="19239243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s://www.saedsayad.com/images/Bayes_3.png"/>
          <p:cNvPicPr>
            <a:picLocks noChangeAspect="1" noChangeArrowheads="1"/>
          </p:cNvPicPr>
          <p:nvPr/>
        </p:nvPicPr>
        <p:blipFill rotWithShape="1">
          <a:blip r:embed="rId2">
            <a:extLst>
              <a:ext uri="{28A0092B-C50C-407E-A947-70E740481C1C}">
                <a14:useLocalDpi xmlns:a14="http://schemas.microsoft.com/office/drawing/2010/main" val="0"/>
              </a:ext>
            </a:extLst>
          </a:blip>
          <a:srcRect l="22" t="49220"/>
          <a:stretch/>
        </p:blipFill>
        <p:spPr bwMode="auto">
          <a:xfrm>
            <a:off x="1385454" y="1450108"/>
            <a:ext cx="9125528" cy="46009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49518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www.saedsayad.com/images/naive_bayes_likelihoo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22920" y="956684"/>
            <a:ext cx="7261226" cy="57750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97475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9B3F781-E8C8-4294-B654-1D3BCF214937}"/>
              </a:ext>
            </a:extLst>
          </p:cNvPr>
          <p:cNvSpPr/>
          <p:nvPr/>
        </p:nvSpPr>
        <p:spPr>
          <a:xfrm>
            <a:off x="721879" y="2759652"/>
            <a:ext cx="10748241" cy="212436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0BB20C57-EBC5-4362-A43D-393152560D79}"/>
              </a:ext>
            </a:extLst>
          </p:cNvPr>
          <p:cNvSpPr txBox="1"/>
          <p:nvPr/>
        </p:nvSpPr>
        <p:spPr>
          <a:xfrm>
            <a:off x="957409" y="3301429"/>
            <a:ext cx="10579387" cy="584775"/>
          </a:xfrm>
          <a:prstGeom prst="rect">
            <a:avLst/>
          </a:prstGeom>
          <a:noFill/>
        </p:spPr>
        <p:txBody>
          <a:bodyPr wrap="square" rtlCol="0">
            <a:spAutoFit/>
          </a:bodyPr>
          <a:lstStyle/>
          <a:p>
            <a:r>
              <a:rPr lang="en-US" sz="3200" dirty="0"/>
              <a:t>P(Yes | Sunny &amp; Hot) =    P( Sunny | Yes). P( Hot | Yes) . P(Yes)</a:t>
            </a:r>
          </a:p>
        </p:txBody>
      </p:sp>
      <p:cxnSp>
        <p:nvCxnSpPr>
          <p:cNvPr id="4" name="Straight Connector 3">
            <a:extLst>
              <a:ext uri="{FF2B5EF4-FFF2-40B4-BE49-F238E27FC236}">
                <a16:creationId xmlns:a16="http://schemas.microsoft.com/office/drawing/2014/main" id="{160EF16F-0C07-4712-BFEE-D55939A5AC2B}"/>
              </a:ext>
            </a:extLst>
          </p:cNvPr>
          <p:cNvCxnSpPr>
            <a:cxnSpLocks/>
          </p:cNvCxnSpPr>
          <p:nvPr/>
        </p:nvCxnSpPr>
        <p:spPr>
          <a:xfrm>
            <a:off x="4981291" y="3957087"/>
            <a:ext cx="6343934" cy="0"/>
          </a:xfrm>
          <a:prstGeom prst="line">
            <a:avLst/>
          </a:prstGeom>
        </p:spPr>
        <p:style>
          <a:lnRef idx="2">
            <a:schemeClr val="dk1"/>
          </a:lnRef>
          <a:fillRef idx="0">
            <a:schemeClr val="dk1"/>
          </a:fillRef>
          <a:effectRef idx="1">
            <a:schemeClr val="dk1"/>
          </a:effectRef>
          <a:fontRef idx="minor">
            <a:schemeClr val="tx1"/>
          </a:fontRef>
        </p:style>
      </p:cxnSp>
      <p:sp>
        <p:nvSpPr>
          <p:cNvPr id="5" name="TextBox 4">
            <a:extLst>
              <a:ext uri="{FF2B5EF4-FFF2-40B4-BE49-F238E27FC236}">
                <a16:creationId xmlns:a16="http://schemas.microsoft.com/office/drawing/2014/main" id="{4150F3B7-3B3C-4EB2-BE7B-667860E15E4C}"/>
              </a:ext>
            </a:extLst>
          </p:cNvPr>
          <p:cNvSpPr txBox="1"/>
          <p:nvPr/>
        </p:nvSpPr>
        <p:spPr>
          <a:xfrm>
            <a:off x="6933335" y="4027971"/>
            <a:ext cx="3629890" cy="523220"/>
          </a:xfrm>
          <a:prstGeom prst="rect">
            <a:avLst/>
          </a:prstGeom>
          <a:noFill/>
        </p:spPr>
        <p:txBody>
          <a:bodyPr wrap="square" rtlCol="0">
            <a:spAutoFit/>
          </a:bodyPr>
          <a:lstStyle/>
          <a:p>
            <a:r>
              <a:rPr lang="en-US" sz="2800" dirty="0"/>
              <a:t>P(Sunny). P(Hot)</a:t>
            </a:r>
          </a:p>
        </p:txBody>
      </p:sp>
    </p:spTree>
    <p:extLst>
      <p:ext uri="{BB962C8B-B14F-4D97-AF65-F5344CB8AC3E}">
        <p14:creationId xmlns:p14="http://schemas.microsoft.com/office/powerpoint/2010/main" val="153646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s://www.saedsayad.com/images/naive_bayes_example_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4472" y="2087419"/>
            <a:ext cx="9933673" cy="452120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591128" y="1064599"/>
            <a:ext cx="11055927" cy="369332"/>
          </a:xfrm>
          <a:prstGeom prst="rect">
            <a:avLst/>
          </a:prstGeom>
        </p:spPr>
        <p:txBody>
          <a:bodyPr wrap="square">
            <a:spAutoFit/>
          </a:bodyPr>
          <a:lstStyle/>
          <a:p>
            <a:r>
              <a:rPr lang="en-US">
                <a:solidFill>
                  <a:srgbClr val="000000"/>
                </a:solidFill>
                <a:latin typeface="Calibri" panose="020F0502020204030204" pitchFamily="34" charset="0"/>
              </a:rPr>
              <a:t>In this example we have 4 inputs (predictors). </a:t>
            </a:r>
            <a:r>
              <a:rPr lang="en-US" dirty="0">
                <a:solidFill>
                  <a:srgbClr val="000000"/>
                </a:solidFill>
                <a:latin typeface="Calibri" panose="020F0502020204030204" pitchFamily="34" charset="0"/>
              </a:rPr>
              <a:t>The final posterior probabilities can be standardized between 0 and 1.</a:t>
            </a:r>
            <a:endParaRPr lang="en-US" dirty="0"/>
          </a:p>
        </p:txBody>
      </p:sp>
    </p:spTree>
    <p:extLst>
      <p:ext uri="{BB962C8B-B14F-4D97-AF65-F5344CB8AC3E}">
        <p14:creationId xmlns:p14="http://schemas.microsoft.com/office/powerpoint/2010/main" val="35473436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3CEF6E9-93F4-47B9-A98F-1643859EFCE6}"/>
              </a:ext>
            </a:extLst>
          </p:cNvPr>
          <p:cNvSpPr txBox="1"/>
          <p:nvPr/>
        </p:nvSpPr>
        <p:spPr>
          <a:xfrm>
            <a:off x="838200" y="1981200"/>
            <a:ext cx="10239375" cy="3046988"/>
          </a:xfrm>
          <a:prstGeom prst="rect">
            <a:avLst/>
          </a:prstGeom>
          <a:noFill/>
        </p:spPr>
        <p:txBody>
          <a:bodyPr wrap="square">
            <a:spAutoFit/>
          </a:bodyPr>
          <a:lstStyle/>
          <a:p>
            <a:pPr algn="l" fontAlgn="base"/>
            <a:r>
              <a:rPr lang="en-US" sz="2400" b="1" i="0" dirty="0">
                <a:solidFill>
                  <a:srgbClr val="232629"/>
                </a:solidFill>
                <a:effectLst/>
                <a:latin typeface="inherit"/>
              </a:rPr>
              <a:t>1.Gaussian NB</a:t>
            </a:r>
            <a:r>
              <a:rPr lang="en-US" sz="2400" b="0" i="0" dirty="0">
                <a:solidFill>
                  <a:srgbClr val="232629"/>
                </a:solidFill>
                <a:effectLst/>
                <a:latin typeface="-apple-system"/>
              </a:rPr>
              <a:t>: It should be used for features in decimal form. GNB assumes features to follow a normal distribution.</a:t>
            </a:r>
          </a:p>
          <a:p>
            <a:pPr algn="l" fontAlgn="base"/>
            <a:endParaRPr lang="en-US" sz="2400" b="0" i="0" dirty="0">
              <a:solidFill>
                <a:srgbClr val="232629"/>
              </a:solidFill>
              <a:effectLst/>
              <a:latin typeface="-apple-system"/>
            </a:endParaRPr>
          </a:p>
          <a:p>
            <a:pPr algn="l" fontAlgn="base"/>
            <a:r>
              <a:rPr lang="en-US" sz="2400" b="1" i="0" dirty="0">
                <a:solidFill>
                  <a:srgbClr val="232629"/>
                </a:solidFill>
                <a:effectLst/>
                <a:latin typeface="inherit"/>
              </a:rPr>
              <a:t>2.MultiNomial NB</a:t>
            </a:r>
            <a:r>
              <a:rPr lang="en-US" sz="2400" b="0" i="0" dirty="0">
                <a:solidFill>
                  <a:srgbClr val="232629"/>
                </a:solidFill>
                <a:effectLst/>
                <a:latin typeface="-apple-system"/>
              </a:rPr>
              <a:t>: It should be used for the features with discrete values like word count 1,2,3...</a:t>
            </a:r>
          </a:p>
          <a:p>
            <a:pPr algn="l" fontAlgn="base"/>
            <a:endParaRPr lang="en-US" sz="2400" b="0" i="0" dirty="0">
              <a:solidFill>
                <a:srgbClr val="232629"/>
              </a:solidFill>
              <a:effectLst/>
              <a:latin typeface="-apple-system"/>
            </a:endParaRPr>
          </a:p>
          <a:p>
            <a:pPr algn="l" fontAlgn="base"/>
            <a:r>
              <a:rPr lang="en-US" sz="2400" b="1" i="0" dirty="0">
                <a:solidFill>
                  <a:srgbClr val="232629"/>
                </a:solidFill>
                <a:effectLst/>
                <a:latin typeface="inherit"/>
              </a:rPr>
              <a:t>3.Bernoulli NB</a:t>
            </a:r>
            <a:r>
              <a:rPr lang="en-US" sz="2400" b="0" i="0" dirty="0">
                <a:solidFill>
                  <a:srgbClr val="232629"/>
                </a:solidFill>
                <a:effectLst/>
                <a:latin typeface="-apple-system"/>
              </a:rPr>
              <a:t>: It should be used for features with binary or </a:t>
            </a:r>
            <a:r>
              <a:rPr lang="en-US" sz="2400" b="0" i="0" dirty="0" err="1">
                <a:solidFill>
                  <a:srgbClr val="232629"/>
                </a:solidFill>
                <a:effectLst/>
                <a:latin typeface="-apple-system"/>
              </a:rPr>
              <a:t>boolean</a:t>
            </a:r>
            <a:r>
              <a:rPr lang="en-US" sz="2400" b="0" i="0" dirty="0">
                <a:solidFill>
                  <a:srgbClr val="232629"/>
                </a:solidFill>
                <a:effectLst/>
                <a:latin typeface="-apple-system"/>
              </a:rPr>
              <a:t> values like True/False or 0/1.</a:t>
            </a:r>
          </a:p>
        </p:txBody>
      </p:sp>
    </p:spTree>
    <p:extLst>
      <p:ext uri="{BB962C8B-B14F-4D97-AF65-F5344CB8AC3E}">
        <p14:creationId xmlns:p14="http://schemas.microsoft.com/office/powerpoint/2010/main" val="15085158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Now consider proportions</a:t>
            </a:r>
          </a:p>
        </p:txBody>
      </p:sp>
      <p:sp>
        <p:nvSpPr>
          <p:cNvPr id="4" name="Oval 3"/>
          <p:cNvSpPr/>
          <p:nvPr/>
        </p:nvSpPr>
        <p:spPr>
          <a:xfrm>
            <a:off x="1394690" y="2272146"/>
            <a:ext cx="9993745" cy="4147127"/>
          </a:xfrm>
          <a:prstGeom prst="ellipse">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7656946" y="3315855"/>
            <a:ext cx="1856509" cy="720436"/>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4036290" y="4161043"/>
            <a:ext cx="2900218" cy="369332"/>
          </a:xfrm>
          <a:prstGeom prst="rect">
            <a:avLst/>
          </a:prstGeom>
          <a:noFill/>
        </p:spPr>
        <p:txBody>
          <a:bodyPr wrap="square" rtlCol="0">
            <a:spAutoFit/>
          </a:bodyPr>
          <a:lstStyle/>
          <a:p>
            <a:r>
              <a:rPr lang="en-US" dirty="0"/>
              <a:t>Bankers</a:t>
            </a:r>
          </a:p>
        </p:txBody>
      </p:sp>
      <p:sp>
        <p:nvSpPr>
          <p:cNvPr id="7" name="TextBox 6"/>
          <p:cNvSpPr txBox="1"/>
          <p:nvPr/>
        </p:nvSpPr>
        <p:spPr>
          <a:xfrm>
            <a:off x="8044872" y="3223490"/>
            <a:ext cx="1320800" cy="646331"/>
          </a:xfrm>
          <a:prstGeom prst="rect">
            <a:avLst/>
          </a:prstGeom>
          <a:noFill/>
        </p:spPr>
        <p:txBody>
          <a:bodyPr wrap="square" rtlCol="0">
            <a:spAutoFit/>
          </a:bodyPr>
          <a:lstStyle/>
          <a:p>
            <a:endParaRPr lang="en-US" dirty="0"/>
          </a:p>
          <a:p>
            <a:r>
              <a:rPr lang="en-US" dirty="0"/>
              <a:t>Feminists</a:t>
            </a:r>
          </a:p>
        </p:txBody>
      </p:sp>
    </p:spTree>
    <p:extLst>
      <p:ext uri="{BB962C8B-B14F-4D97-AF65-F5344CB8AC3E}">
        <p14:creationId xmlns:p14="http://schemas.microsoft.com/office/powerpoint/2010/main" val="6437134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pPr marL="0" indent="0">
              <a:buNone/>
            </a:pPr>
            <a:r>
              <a:rPr lang="en-US" sz="2400" dirty="0"/>
              <a:t>Now re consider the scenario and lets say 100 people fits the description</a:t>
            </a:r>
          </a:p>
          <a:p>
            <a:endParaRPr lang="en-US" sz="2400" dirty="0"/>
          </a:p>
          <a:p>
            <a:r>
              <a:rPr lang="en-US" sz="2400" dirty="0"/>
              <a:t>___ out of 100 are bankers.</a:t>
            </a:r>
          </a:p>
          <a:p>
            <a:r>
              <a:rPr lang="en-US" sz="2400" dirty="0"/>
              <a:t>___ out of 100 are banker and feminists.</a:t>
            </a:r>
          </a:p>
        </p:txBody>
      </p:sp>
    </p:spTree>
    <p:extLst>
      <p:ext uri="{BB962C8B-B14F-4D97-AF65-F5344CB8AC3E}">
        <p14:creationId xmlns:p14="http://schemas.microsoft.com/office/powerpoint/2010/main" val="8309399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735976" y="617496"/>
            <a:ext cx="10794385" cy="6071841"/>
          </a:xfrm>
          <a:prstGeom prst="rect">
            <a:avLst/>
          </a:prstGeom>
        </p:spPr>
      </p:pic>
    </p:spTree>
    <p:extLst>
      <p:ext uri="{BB962C8B-B14F-4D97-AF65-F5344CB8AC3E}">
        <p14:creationId xmlns:p14="http://schemas.microsoft.com/office/powerpoint/2010/main" val="16205523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818896" y="621792"/>
            <a:ext cx="10623296" cy="5975604"/>
          </a:xfrm>
          <a:prstGeom prst="rect">
            <a:avLst/>
          </a:prstGeom>
        </p:spPr>
      </p:pic>
    </p:spTree>
    <p:extLst>
      <p:ext uri="{BB962C8B-B14F-4D97-AF65-F5344CB8AC3E}">
        <p14:creationId xmlns:p14="http://schemas.microsoft.com/office/powerpoint/2010/main" val="10249922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31520" y="681227"/>
            <a:ext cx="10588752" cy="5956173"/>
          </a:xfrm>
          <a:prstGeom prst="rect">
            <a:avLst/>
          </a:prstGeom>
        </p:spPr>
      </p:pic>
    </p:spTree>
    <p:extLst>
      <p:ext uri="{BB962C8B-B14F-4D97-AF65-F5344CB8AC3E}">
        <p14:creationId xmlns:p14="http://schemas.microsoft.com/office/powerpoint/2010/main" val="26091773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85216" y="627506"/>
            <a:ext cx="10905744" cy="6134481"/>
          </a:xfrm>
          <a:prstGeom prst="rect">
            <a:avLst/>
          </a:prstGeom>
        </p:spPr>
      </p:pic>
    </p:spTree>
    <p:extLst>
      <p:ext uri="{BB962C8B-B14F-4D97-AF65-F5344CB8AC3E}">
        <p14:creationId xmlns:p14="http://schemas.microsoft.com/office/powerpoint/2010/main" val="30812484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Lets now jump into the math</a:t>
            </a:r>
          </a:p>
        </p:txBody>
      </p:sp>
      <p:sp>
        <p:nvSpPr>
          <p:cNvPr id="3" name="Content Placeholder 2"/>
          <p:cNvSpPr>
            <a:spLocks noGrp="1"/>
          </p:cNvSpPr>
          <p:nvPr>
            <p:ph idx="1"/>
          </p:nvPr>
        </p:nvSpPr>
        <p:spPr>
          <a:xfrm>
            <a:off x="581192" y="2375326"/>
            <a:ext cx="11029615" cy="3678303"/>
          </a:xfrm>
        </p:spPr>
        <p:txBody>
          <a:bodyPr>
            <a:normAutofit/>
          </a:bodyPr>
          <a:lstStyle/>
          <a:p>
            <a:r>
              <a:rPr lang="en-US" sz="2400" dirty="0"/>
              <a:t>P(Woman) = Total # women / Total # people</a:t>
            </a:r>
          </a:p>
          <a:p>
            <a:pPr marL="0" indent="0">
              <a:buNone/>
            </a:pPr>
            <a:r>
              <a:rPr lang="en-US" sz="2400" dirty="0"/>
              <a:t>			= 50/100</a:t>
            </a:r>
          </a:p>
          <a:p>
            <a:pPr marL="0" indent="0">
              <a:buNone/>
            </a:pPr>
            <a:r>
              <a:rPr lang="en-US" sz="2400" dirty="0"/>
              <a:t>			= 0.5</a:t>
            </a:r>
          </a:p>
          <a:p>
            <a:r>
              <a:rPr lang="en-US" sz="2400" dirty="0"/>
              <a:t>P(Man) = Total # men / Total # people</a:t>
            </a:r>
          </a:p>
          <a:p>
            <a:pPr marL="0" indent="0">
              <a:buNone/>
            </a:pPr>
            <a:r>
              <a:rPr lang="en-US" sz="2400" dirty="0"/>
              <a:t>			= 50/100</a:t>
            </a:r>
          </a:p>
          <a:p>
            <a:pPr marL="0" indent="0">
              <a:buNone/>
            </a:pPr>
            <a:r>
              <a:rPr lang="en-US" sz="2400" dirty="0"/>
              <a:t>			= 0.5</a:t>
            </a:r>
          </a:p>
          <a:p>
            <a:pPr marL="0" indent="0">
              <a:buNone/>
            </a:pPr>
            <a:endParaRPr lang="en-US" sz="2400" dirty="0"/>
          </a:p>
        </p:txBody>
      </p:sp>
      <p:pic>
        <p:nvPicPr>
          <p:cNvPr id="4" name="Picture 3"/>
          <p:cNvPicPr>
            <a:picLocks noChangeAspect="1"/>
          </p:cNvPicPr>
          <p:nvPr/>
        </p:nvPicPr>
        <p:blipFill rotWithShape="1">
          <a:blip r:embed="rId2"/>
          <a:srcRect l="61767" t="27156" r="1333" b="8844"/>
          <a:stretch/>
        </p:blipFill>
        <p:spPr>
          <a:xfrm>
            <a:off x="6729984" y="2180496"/>
            <a:ext cx="4169663" cy="4067964"/>
          </a:xfrm>
          <a:prstGeom prst="rect">
            <a:avLst/>
          </a:prstGeom>
        </p:spPr>
      </p:pic>
    </p:spTree>
    <p:extLst>
      <p:ext uri="{BB962C8B-B14F-4D97-AF65-F5344CB8AC3E}">
        <p14:creationId xmlns:p14="http://schemas.microsoft.com/office/powerpoint/2010/main" val="282068660"/>
      </p:ext>
    </p:extLst>
  </p:cSld>
  <p:clrMapOvr>
    <a:masterClrMapping/>
  </p:clrMapOvr>
</p:sld>
</file>

<file path=ppt/theme/theme1.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4D1434"/>
      </a:accent1>
      <a:accent2>
        <a:srgbClr val="903163"/>
      </a:accent2>
      <a:accent3>
        <a:srgbClr val="B2324B"/>
      </a:accent3>
      <a:accent4>
        <a:srgbClr val="969FA7"/>
      </a:accent4>
      <a:accent5>
        <a:srgbClr val="66B1CE"/>
      </a:accent5>
      <a:accent6>
        <a:srgbClr val="40619D"/>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C21699FF-00E4-43C8-BBCC-D7E5536C3717}"/>
    </a:ext>
  </a:extLst>
</a:theme>
</file>

<file path=docProps/app.xml><?xml version="1.0" encoding="utf-8"?>
<Properties xmlns="http://schemas.openxmlformats.org/officeDocument/2006/extended-properties" xmlns:vt="http://schemas.openxmlformats.org/officeDocument/2006/docPropsVTypes">
  <Template>Dividend</Template>
  <TotalTime>1133</TotalTime>
  <Words>717</Words>
  <Application>Microsoft Office PowerPoint</Application>
  <PresentationFormat>Widescreen</PresentationFormat>
  <Paragraphs>70</Paragraphs>
  <Slides>24</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24</vt:i4>
      </vt:variant>
    </vt:vector>
  </HeadingPairs>
  <TitlesOfParts>
    <vt:vector size="31" baseType="lpstr">
      <vt:lpstr>-apple-system</vt:lpstr>
      <vt:lpstr>Arial</vt:lpstr>
      <vt:lpstr>Calibri</vt:lpstr>
      <vt:lpstr>Gill Sans MT</vt:lpstr>
      <vt:lpstr>inherit</vt:lpstr>
      <vt:lpstr>Wingdings 2</vt:lpstr>
      <vt:lpstr>Dividend</vt:lpstr>
      <vt:lpstr>Naïve Bayes classifier</vt:lpstr>
      <vt:lpstr>Answer this</vt:lpstr>
      <vt:lpstr>Now consider proportions</vt:lpstr>
      <vt:lpstr>PowerPoint Presentation</vt:lpstr>
      <vt:lpstr>PowerPoint Presentation</vt:lpstr>
      <vt:lpstr>PowerPoint Presentation</vt:lpstr>
      <vt:lpstr>PowerPoint Presentation</vt:lpstr>
      <vt:lpstr>PowerPoint Presentation</vt:lpstr>
      <vt:lpstr>Lets now jump into the math</vt:lpstr>
      <vt:lpstr>Restroom scenario</vt:lpstr>
      <vt:lpstr>Conditional probabilities(Extra information)</vt:lpstr>
      <vt:lpstr>Conditional probabilities</vt:lpstr>
      <vt:lpstr>PowerPoint Presentation</vt:lpstr>
      <vt:lpstr>Joint probabilities</vt:lpstr>
      <vt:lpstr>Bayes theorem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Deloitte Touche Tohmatsu Services, Inc.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Naïve Bayes classifier</dc:title>
  <dc:creator>Kesh, Sreemanta</dc:creator>
  <cp:lastModifiedBy>Kesh, Sreemanta</cp:lastModifiedBy>
  <cp:revision>22</cp:revision>
  <dcterms:created xsi:type="dcterms:W3CDTF">2020-08-08T18:29:38Z</dcterms:created>
  <dcterms:modified xsi:type="dcterms:W3CDTF">2021-12-04T09:32:42Z</dcterms:modified>
</cp:coreProperties>
</file>